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70" r:id="rId4"/>
    <p:sldId id="274" r:id="rId5"/>
    <p:sldId id="275" r:id="rId6"/>
    <p:sldId id="276" r:id="rId7"/>
    <p:sldId id="278" r:id="rId8"/>
    <p:sldId id="279" r:id="rId9"/>
    <p:sldId id="280" r:id="rId10"/>
    <p:sldId id="281" r:id="rId11"/>
    <p:sldId id="269" r:id="rId12"/>
    <p:sldId id="27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see </a:t>
            </a:r>
            <a:r>
              <a:rPr lang="en-GB" b="1" dirty="0" smtClean="0"/>
              <a:t>www.youtube.com/watch?v=RLz4yO8xmhE</a:t>
            </a:r>
            <a:r>
              <a:rPr lang="en-GB" dirty="0" smtClean="0"/>
              <a:t>. This three-minute video, featuring Batman and the Joker, is from </a:t>
            </a:r>
            <a:r>
              <a:rPr lang="en-GB" i="1" dirty="0" smtClean="0"/>
              <a:t>The Dark Knight </a:t>
            </a:r>
            <a:r>
              <a:rPr lang="en-GB" dirty="0" smtClean="0"/>
              <a:t>movie. It could be used as an illustration of ethical nihilism. In this scene, the Joker reflects on the morality of the people of Gotham City. He offers a Nietzschean account, suggesting that their so-called morality is just a façade, assumed for as long as it serves their own interests, and that this façade will be dropped as soon as it is in their interests to do so. The Joker implies that his own morality, which legitimizes the application of whatever power he can grasp in order to serve his own ends, regardless of the consequences for anybody else, is a more honest one.  He makes no pretence to conform to the common morality of Gotham City. He seems to be suggesting that Batman should adopt a similar approach and cease being the servant of Gotham City’s hypocritical morality of convenience. </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222886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3812552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470351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Video Activity 6.5</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537693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Video Activity 6.6</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924785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4161210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Theory in Practice: Bribery and Corruption in the Arms Trade </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858882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yjWUwGbyf7w"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movieclips.com/QJzRq-margin-call-movie-be-first-be-smarter-or-cheat/"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movieclips.com/EAwXc-margin-call-movie-its-just-money/"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normAutofit/>
          </a:bodyPr>
          <a:lstStyle/>
          <a:p>
            <a:r>
              <a:rPr lang="en-GB" dirty="0" smtClean="0"/>
              <a:t>6.3 Ethical Relativism – Part Three</a:t>
            </a:r>
          </a:p>
          <a:p>
            <a:r>
              <a:rPr lang="en-GB" dirty="0" smtClean="0"/>
              <a:t>Existentialism: Endorsing Personal, Ethical Conviction</a:t>
            </a:r>
          </a:p>
          <a:p>
            <a:endParaRPr lang="en-GB" dirty="0" smtClean="0"/>
          </a:p>
        </p:txBody>
      </p:sp>
    </p:spTree>
    <p:extLst>
      <p:ext uri="{BB962C8B-B14F-4D97-AF65-F5344CB8AC3E}">
        <p14:creationId xmlns:p14="http://schemas.microsoft.com/office/powerpoint/2010/main" val="1316496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theory in practice</a:t>
            </a:r>
            <a:endParaRPr lang="en-GB" dirty="0"/>
          </a:p>
        </p:txBody>
      </p:sp>
      <p:sp>
        <p:nvSpPr>
          <p:cNvPr id="3" name="Content Placeholder 2"/>
          <p:cNvSpPr>
            <a:spLocks noGrp="1"/>
          </p:cNvSpPr>
          <p:nvPr>
            <p:ph idx="1"/>
          </p:nvPr>
        </p:nvSpPr>
        <p:spPr/>
        <p:txBody>
          <a:bodyPr/>
          <a:lstStyle/>
          <a:p>
            <a:endParaRPr lang="en-GB" dirty="0"/>
          </a:p>
          <a:p>
            <a:pPr marL="0" indent="0" algn="ctr">
              <a:buNone/>
            </a:pPr>
            <a:r>
              <a:rPr lang="en-GB" dirty="0" smtClean="0"/>
              <a:t>bribery and corruption in the arms trade </a:t>
            </a:r>
          </a:p>
          <a:p>
            <a:pPr marL="0" indent="0" algn="ctr">
              <a:buNone/>
            </a:pPr>
            <a:endParaRPr lang="en-GB" dirty="0"/>
          </a:p>
        </p:txBody>
      </p:sp>
    </p:spTree>
    <p:extLst>
      <p:ext uri="{BB962C8B-B14F-4D97-AF65-F5344CB8AC3E}">
        <p14:creationId xmlns:p14="http://schemas.microsoft.com/office/powerpoint/2010/main" val="1424921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p:txBody>
          <a:bodyPr>
            <a:normAutofit lnSpcReduction="10000"/>
          </a:bodyPr>
          <a:lstStyle/>
          <a:p>
            <a:r>
              <a:rPr lang="en-GB" dirty="0" smtClean="0"/>
              <a:t>the absence of objective, universal standards need not imply a nihilist approach to business ethics</a:t>
            </a:r>
          </a:p>
          <a:p>
            <a:r>
              <a:rPr lang="en-GB" dirty="0" smtClean="0"/>
              <a:t>instead, an existentialist response highlights the importance of personal ethical conviction</a:t>
            </a:r>
          </a:p>
          <a:p>
            <a:r>
              <a:rPr lang="en-GB" dirty="0" smtClean="0"/>
              <a:t>it also highlights the importance of businesspeople being encouraged to make their own ethical judgements and to act on them</a:t>
            </a:r>
          </a:p>
          <a:p>
            <a:endParaRPr lang="en-GB" dirty="0"/>
          </a:p>
        </p:txBody>
      </p:sp>
    </p:spTree>
    <p:extLst>
      <p:ext uri="{BB962C8B-B14F-4D97-AF65-F5344CB8AC3E}">
        <p14:creationId xmlns:p14="http://schemas.microsoft.com/office/powerpoint/2010/main" val="25875558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GB" dirty="0"/>
          </a:p>
        </p:txBody>
      </p:sp>
      <p:sp>
        <p:nvSpPr>
          <p:cNvPr id="3" name="Content Placeholder 2"/>
          <p:cNvSpPr>
            <a:spLocks noGrp="1"/>
          </p:cNvSpPr>
          <p:nvPr>
            <p:ph idx="1"/>
          </p:nvPr>
        </p:nvSpPr>
        <p:spPr/>
        <p:txBody>
          <a:bodyPr/>
          <a:lstStyle/>
          <a:p>
            <a:pPr marL="0" lvl="0" indent="0">
              <a:buNone/>
            </a:pPr>
            <a:r>
              <a:rPr lang="en-GB" dirty="0"/>
              <a:t>Sartre, </a:t>
            </a:r>
            <a:r>
              <a:rPr lang="en-GB" dirty="0" smtClean="0"/>
              <a:t>J.-</a:t>
            </a:r>
            <a:r>
              <a:rPr lang="en-GB" dirty="0"/>
              <a:t>P. (1973/1946) </a:t>
            </a:r>
            <a:r>
              <a:rPr lang="en-GB" i="1" dirty="0"/>
              <a:t>Existentialism and Humanism</a:t>
            </a:r>
            <a:r>
              <a:rPr lang="en-GB" dirty="0"/>
              <a:t>, P. </a:t>
            </a:r>
            <a:r>
              <a:rPr lang="en-GB" dirty="0" err="1"/>
              <a:t>Mairet</a:t>
            </a:r>
            <a:r>
              <a:rPr lang="en-GB" dirty="0"/>
              <a:t> (</a:t>
            </a:r>
            <a:r>
              <a:rPr lang="en-GB" dirty="0" smtClean="0"/>
              <a:t>trans.). </a:t>
            </a:r>
            <a:r>
              <a:rPr lang="en-GB" dirty="0"/>
              <a:t>London: Methuen. </a:t>
            </a:r>
          </a:p>
          <a:p>
            <a:pPr marL="0" lvl="0" indent="0">
              <a:buNone/>
            </a:pPr>
            <a:r>
              <a:rPr lang="en-GB" dirty="0"/>
              <a:t>Sartre, </a:t>
            </a:r>
            <a:r>
              <a:rPr lang="en-GB" dirty="0" smtClean="0"/>
              <a:t>J.-</a:t>
            </a:r>
            <a:r>
              <a:rPr lang="en-GB" dirty="0"/>
              <a:t>P. (2003/1943) </a:t>
            </a:r>
            <a:r>
              <a:rPr lang="en-GB" i="1" dirty="0"/>
              <a:t>Being and Nothingness</a:t>
            </a:r>
            <a:r>
              <a:rPr lang="en-GB" dirty="0"/>
              <a:t>, H.E. Barnes </a:t>
            </a:r>
            <a:r>
              <a:rPr lang="en-GB"/>
              <a:t>(</a:t>
            </a:r>
            <a:r>
              <a:rPr lang="en-GB" smtClean="0"/>
              <a:t>trans.). </a:t>
            </a:r>
            <a:r>
              <a:rPr lang="en-GB" dirty="0"/>
              <a:t>Oxford: Routledge.</a:t>
            </a:r>
          </a:p>
          <a:p>
            <a:pPr marL="0" indent="0">
              <a:buNone/>
            </a:pPr>
            <a:endParaRPr lang="en-GB" dirty="0"/>
          </a:p>
        </p:txBody>
      </p:sp>
    </p:spTree>
    <p:extLst>
      <p:ext uri="{BB962C8B-B14F-4D97-AF65-F5344CB8AC3E}">
        <p14:creationId xmlns:p14="http://schemas.microsoft.com/office/powerpoint/2010/main" val="4544457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aims</a:t>
            </a:r>
            <a:endParaRPr lang="en-GB" dirty="0"/>
          </a:p>
        </p:txBody>
      </p:sp>
      <p:sp>
        <p:nvSpPr>
          <p:cNvPr id="3" name="Content Placeholder 2"/>
          <p:cNvSpPr>
            <a:spLocks noGrp="1"/>
          </p:cNvSpPr>
          <p:nvPr>
            <p:ph idx="1"/>
          </p:nvPr>
        </p:nvSpPr>
        <p:spPr/>
        <p:txBody>
          <a:bodyPr/>
          <a:lstStyle/>
          <a:p>
            <a:pPr lvl="0"/>
            <a:r>
              <a:rPr lang="en-GB" dirty="0" smtClean="0"/>
              <a:t>to </a:t>
            </a:r>
            <a:r>
              <a:rPr lang="en-GB" dirty="0"/>
              <a:t>explain how the existentialist notions of bad faith and authenticity relate to business </a:t>
            </a:r>
            <a:r>
              <a:rPr lang="en-GB" dirty="0" smtClean="0"/>
              <a:t>ethics</a:t>
            </a:r>
            <a:endParaRPr lang="en-GB" dirty="0"/>
          </a:p>
          <a:p>
            <a:pPr lvl="0"/>
            <a:r>
              <a:rPr lang="en-GB" dirty="0" smtClean="0"/>
              <a:t>to consider </a:t>
            </a:r>
            <a:r>
              <a:rPr lang="en-GB" dirty="0"/>
              <a:t>how authenticity might be encouraged in business </a:t>
            </a:r>
            <a:r>
              <a:rPr lang="en-GB" dirty="0" smtClean="0"/>
              <a:t>settings</a:t>
            </a:r>
            <a:endParaRPr lang="en-GB" dirty="0"/>
          </a:p>
          <a:p>
            <a:endParaRPr lang="en-GB" dirty="0" smtClean="0"/>
          </a:p>
          <a:p>
            <a:endParaRPr lang="en-GB" dirty="0"/>
          </a:p>
        </p:txBody>
      </p:sp>
    </p:spTree>
    <p:extLst>
      <p:ext uri="{BB962C8B-B14F-4D97-AF65-F5344CB8AC3E}">
        <p14:creationId xmlns:p14="http://schemas.microsoft.com/office/powerpoint/2010/main" val="247213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one possible response to </a:t>
            </a:r>
            <a:br>
              <a:rPr lang="en-GB" dirty="0" smtClean="0"/>
            </a:br>
            <a:r>
              <a:rPr lang="en-GB" dirty="0" smtClean="0"/>
              <a:t>ethical relativism</a:t>
            </a:r>
            <a:endParaRPr lang="en-GB" dirty="0"/>
          </a:p>
        </p:txBody>
      </p:sp>
      <p:sp>
        <p:nvSpPr>
          <p:cNvPr id="3" name="Content Placeholder 2"/>
          <p:cNvSpPr>
            <a:spLocks noGrp="1"/>
          </p:cNvSpPr>
          <p:nvPr>
            <p:ph idx="1"/>
          </p:nvPr>
        </p:nvSpPr>
        <p:spPr/>
        <p:txBody>
          <a:bodyPr>
            <a:normAutofit/>
          </a:bodyPr>
          <a:lstStyle/>
          <a:p>
            <a:pPr marL="0" indent="0">
              <a:buNone/>
            </a:pPr>
            <a:r>
              <a:rPr lang="en-GB" b="1" dirty="0" smtClean="0"/>
              <a:t>ethical nihilism </a:t>
            </a:r>
          </a:p>
          <a:p>
            <a:r>
              <a:rPr lang="en-GB" dirty="0" smtClean="0"/>
              <a:t>since there are no irrefutable ethical standards to regulate business activity, there </a:t>
            </a:r>
            <a:r>
              <a:rPr lang="en-GB" dirty="0"/>
              <a:t>is no point in bothering about ethics </a:t>
            </a:r>
            <a:r>
              <a:rPr lang="en-GB" dirty="0" smtClean="0"/>
              <a:t>in business </a:t>
            </a:r>
          </a:p>
          <a:p>
            <a:r>
              <a:rPr lang="en-GB" dirty="0" smtClean="0"/>
              <a:t>and if there is no reason to bother about ethics in business, </a:t>
            </a:r>
            <a:r>
              <a:rPr lang="en-GB" dirty="0"/>
              <a:t>anything </a:t>
            </a:r>
            <a:r>
              <a:rPr lang="en-GB" dirty="0" smtClean="0"/>
              <a:t>goes</a:t>
            </a:r>
          </a:p>
          <a:p>
            <a:pPr marL="0" indent="0">
              <a:buNone/>
            </a:pPr>
            <a:endParaRPr lang="en-GB" dirty="0"/>
          </a:p>
          <a:p>
            <a:endParaRPr lang="en-GB" dirty="0"/>
          </a:p>
        </p:txBody>
      </p:sp>
    </p:spTree>
    <p:extLst>
      <p:ext uri="{BB962C8B-B14F-4D97-AF65-F5344CB8AC3E}">
        <p14:creationId xmlns:p14="http://schemas.microsoft.com/office/powerpoint/2010/main" val="3398059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an alternative response to</a:t>
            </a:r>
            <a:br>
              <a:rPr lang="en-GB" dirty="0" smtClean="0"/>
            </a:br>
            <a:r>
              <a:rPr lang="en-GB" dirty="0" smtClean="0"/>
              <a:t>ethical relativism </a:t>
            </a:r>
            <a:endParaRPr lang="en-GB" dirty="0"/>
          </a:p>
        </p:txBody>
      </p:sp>
      <p:sp>
        <p:nvSpPr>
          <p:cNvPr id="3" name="Content Placeholder 2"/>
          <p:cNvSpPr>
            <a:spLocks noGrp="1"/>
          </p:cNvSpPr>
          <p:nvPr>
            <p:ph idx="1"/>
          </p:nvPr>
        </p:nvSpPr>
        <p:spPr/>
        <p:txBody>
          <a:bodyPr>
            <a:normAutofit fontScale="92500" lnSpcReduction="10000"/>
          </a:bodyPr>
          <a:lstStyle/>
          <a:p>
            <a:pPr marL="0" indent="0">
              <a:buNone/>
            </a:pPr>
            <a:r>
              <a:rPr lang="en-GB" b="1" dirty="0" smtClean="0"/>
              <a:t>ethical authenticity</a:t>
            </a:r>
          </a:p>
          <a:p>
            <a:r>
              <a:rPr lang="en-GB" dirty="0" smtClean="0"/>
              <a:t>since </a:t>
            </a:r>
            <a:r>
              <a:rPr lang="en-GB" dirty="0"/>
              <a:t>there are no irrefutable ethical standards to regulate business activity, businesspeople should follow their own innermost </a:t>
            </a:r>
            <a:r>
              <a:rPr lang="en-GB" dirty="0" smtClean="0"/>
              <a:t>convictions </a:t>
            </a:r>
          </a:p>
          <a:p>
            <a:r>
              <a:rPr lang="en-GB" dirty="0" smtClean="0"/>
              <a:t>in doing so they should reflect on the extent that those convictions might be influenced by their life experiences and personal interests</a:t>
            </a:r>
          </a:p>
          <a:p>
            <a:r>
              <a:rPr lang="en-GB" dirty="0" smtClean="0"/>
              <a:t>ultimately</a:t>
            </a:r>
            <a:r>
              <a:rPr lang="en-GB" dirty="0"/>
              <a:t>, every businessperson is accountable for their own ethical opinions and their own </a:t>
            </a:r>
            <a:r>
              <a:rPr lang="en-GB" dirty="0" smtClean="0"/>
              <a:t>actions </a:t>
            </a:r>
            <a:endParaRPr lang="en-GB" dirty="0"/>
          </a:p>
          <a:p>
            <a:endParaRPr lang="en-GB" dirty="0"/>
          </a:p>
        </p:txBody>
      </p:sp>
    </p:spTree>
    <p:extLst>
      <p:ext uri="{BB962C8B-B14F-4D97-AF65-F5344CB8AC3E}">
        <p14:creationId xmlns:p14="http://schemas.microsoft.com/office/powerpoint/2010/main" val="2208640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existentialism: celebrating authenticity</a:t>
            </a:r>
            <a:endParaRPr lang="en-GB" dirty="0"/>
          </a:p>
        </p:txBody>
      </p:sp>
      <p:sp>
        <p:nvSpPr>
          <p:cNvPr id="3" name="Content Placeholder 2"/>
          <p:cNvSpPr>
            <a:spLocks noGrp="1"/>
          </p:cNvSpPr>
          <p:nvPr>
            <p:ph idx="1"/>
          </p:nvPr>
        </p:nvSpPr>
        <p:spPr/>
        <p:txBody>
          <a:bodyPr/>
          <a:lstStyle/>
          <a:p>
            <a:pPr marL="0" indent="0">
              <a:buNone/>
            </a:pPr>
            <a:r>
              <a:rPr lang="en-GB" dirty="0" smtClean="0"/>
              <a:t>some key concepts:</a:t>
            </a:r>
          </a:p>
          <a:p>
            <a:pPr marL="514350" indent="-514350">
              <a:buFont typeface="+mj-lt"/>
              <a:buAutoNum type="arabicPeriod"/>
            </a:pPr>
            <a:r>
              <a:rPr lang="en-GB" dirty="0" smtClean="0"/>
              <a:t>freedom</a:t>
            </a:r>
          </a:p>
          <a:p>
            <a:pPr marL="514350" indent="-514350">
              <a:buFont typeface="+mj-lt"/>
              <a:buAutoNum type="arabicPeriod"/>
            </a:pPr>
            <a:r>
              <a:rPr lang="en-GB" dirty="0" smtClean="0"/>
              <a:t>bad faith</a:t>
            </a:r>
          </a:p>
          <a:p>
            <a:pPr marL="514350" indent="-514350">
              <a:buFont typeface="+mj-lt"/>
              <a:buAutoNum type="arabicPeriod"/>
            </a:pPr>
            <a:r>
              <a:rPr lang="en-GB" dirty="0" smtClean="0"/>
              <a:t>authenticity</a:t>
            </a:r>
          </a:p>
          <a:p>
            <a:pPr marL="0" indent="0">
              <a:buNone/>
            </a:pPr>
            <a:endParaRPr lang="en-GB" dirty="0"/>
          </a:p>
          <a:p>
            <a:pPr marL="0" indent="0" algn="r">
              <a:buNone/>
            </a:pPr>
            <a:r>
              <a:rPr lang="en-GB" sz="2400" dirty="0" smtClean="0"/>
              <a:t>(Sartre, 1973/1946, 2003/1943)</a:t>
            </a:r>
          </a:p>
          <a:p>
            <a:pPr marL="0" indent="0">
              <a:buNone/>
            </a:pPr>
            <a:endParaRPr lang="en-GB" dirty="0"/>
          </a:p>
        </p:txBody>
      </p:sp>
    </p:spTree>
    <p:extLst>
      <p:ext uri="{BB962C8B-B14F-4D97-AF65-F5344CB8AC3E}">
        <p14:creationId xmlns:p14="http://schemas.microsoft.com/office/powerpoint/2010/main" val="26125489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freedom</a:t>
            </a:r>
            <a:endParaRPr lang="en-GB" dirty="0"/>
          </a:p>
        </p:txBody>
      </p:sp>
      <p:sp>
        <p:nvSpPr>
          <p:cNvPr id="3" name="Content Placeholder 2"/>
          <p:cNvSpPr>
            <a:spLocks noGrp="1"/>
          </p:cNvSpPr>
          <p:nvPr>
            <p:ph idx="1"/>
          </p:nvPr>
        </p:nvSpPr>
        <p:spPr/>
        <p:txBody>
          <a:bodyPr/>
          <a:lstStyle/>
          <a:p>
            <a:r>
              <a:rPr lang="en-GB" dirty="0"/>
              <a:t>freedom from the constraints that we place upon </a:t>
            </a:r>
            <a:r>
              <a:rPr lang="en-GB" dirty="0" smtClean="0"/>
              <a:t>ourselves</a:t>
            </a:r>
          </a:p>
          <a:p>
            <a:r>
              <a:rPr lang="en-GB" dirty="0" smtClean="0"/>
              <a:t>freedom to make our own ethical choices</a:t>
            </a:r>
          </a:p>
          <a:p>
            <a:r>
              <a:rPr lang="en-GB" dirty="0" smtClean="0"/>
              <a:t>the intrinsic worth of committed choice</a:t>
            </a:r>
            <a:endParaRPr lang="en-GB" dirty="0"/>
          </a:p>
        </p:txBody>
      </p:sp>
    </p:spTree>
    <p:extLst>
      <p:ext uri="{BB962C8B-B14F-4D97-AF65-F5344CB8AC3E}">
        <p14:creationId xmlns:p14="http://schemas.microsoft.com/office/powerpoint/2010/main" val="12013688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bad faith</a:t>
            </a:r>
            <a:endParaRPr lang="en-GB" dirty="0"/>
          </a:p>
        </p:txBody>
      </p:sp>
      <p:sp>
        <p:nvSpPr>
          <p:cNvPr id="3" name="Content Placeholder 2"/>
          <p:cNvSpPr>
            <a:spLocks noGrp="1"/>
          </p:cNvSpPr>
          <p:nvPr>
            <p:ph idx="1"/>
          </p:nvPr>
        </p:nvSpPr>
        <p:spPr/>
        <p:txBody>
          <a:bodyPr/>
          <a:lstStyle/>
          <a:p>
            <a:pPr marL="0" indent="0">
              <a:buNone/>
            </a:pPr>
            <a:r>
              <a:rPr lang="en-GB" dirty="0" smtClean="0"/>
              <a:t>consists of two forms of self-deceit</a:t>
            </a:r>
          </a:p>
          <a:p>
            <a:r>
              <a:rPr lang="en-GB" dirty="0" smtClean="0"/>
              <a:t>denying facticity</a:t>
            </a:r>
          </a:p>
          <a:p>
            <a:r>
              <a:rPr lang="en-GB" dirty="0" smtClean="0"/>
              <a:t>denying our capacity to respond to facticity as we choose</a:t>
            </a:r>
          </a:p>
          <a:p>
            <a:endParaRPr lang="en-GB" dirty="0"/>
          </a:p>
          <a:p>
            <a:pPr marL="0" indent="0" algn="r">
              <a:buNone/>
            </a:pPr>
            <a:r>
              <a:rPr lang="en-GB" dirty="0" smtClean="0">
                <a:hlinkClick r:id="rId3"/>
              </a:rPr>
              <a:t>www.youtube.com/watch?v=yjWUwGbyf7w</a:t>
            </a:r>
            <a:endParaRPr lang="en-GB" dirty="0" smtClean="0"/>
          </a:p>
          <a:p>
            <a:pPr marL="0" indent="0" algn="r">
              <a:buNone/>
            </a:pPr>
            <a:endParaRPr lang="en-GB" dirty="0"/>
          </a:p>
        </p:txBody>
      </p:sp>
    </p:spTree>
    <p:extLst>
      <p:ext uri="{BB962C8B-B14F-4D97-AF65-F5344CB8AC3E}">
        <p14:creationId xmlns:p14="http://schemas.microsoft.com/office/powerpoint/2010/main" val="21736116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r>
              <a:rPr lang="en-GB" dirty="0" smtClean="0"/>
              <a:t>3. authenticity</a:t>
            </a:r>
            <a:endParaRPr lang="en-GB" dirty="0"/>
          </a:p>
        </p:txBody>
      </p:sp>
      <p:sp>
        <p:nvSpPr>
          <p:cNvPr id="3" name="Content Placeholder 2"/>
          <p:cNvSpPr>
            <a:spLocks noGrp="1"/>
          </p:cNvSpPr>
          <p:nvPr>
            <p:ph idx="1"/>
          </p:nvPr>
        </p:nvSpPr>
        <p:spPr>
          <a:xfrm>
            <a:off x="510888" y="1304215"/>
            <a:ext cx="8229600" cy="2664297"/>
          </a:xfrm>
        </p:spPr>
        <p:txBody>
          <a:bodyPr/>
          <a:lstStyle/>
          <a:p>
            <a:pPr marL="0" indent="0">
              <a:buNone/>
            </a:pPr>
            <a:r>
              <a:rPr lang="en-GB" dirty="0" smtClean="0"/>
              <a:t>avoiding bad faith</a:t>
            </a:r>
          </a:p>
          <a:p>
            <a:r>
              <a:rPr lang="en-GB" dirty="0" smtClean="0"/>
              <a:t>acknowledging </a:t>
            </a:r>
            <a:r>
              <a:rPr lang="en-GB" dirty="0"/>
              <a:t>the influences that facticity exerts over the choices that </a:t>
            </a:r>
            <a:r>
              <a:rPr lang="en-GB" dirty="0" smtClean="0"/>
              <a:t>we make </a:t>
            </a:r>
          </a:p>
          <a:p>
            <a:r>
              <a:rPr lang="en-GB" dirty="0" smtClean="0"/>
              <a:t>asserting </a:t>
            </a:r>
            <a:r>
              <a:rPr lang="en-GB" dirty="0"/>
              <a:t>their capacity to transcend </a:t>
            </a:r>
            <a:r>
              <a:rPr lang="en-GB" dirty="0" smtClean="0"/>
              <a:t>facticity</a:t>
            </a:r>
          </a:p>
        </p:txBody>
      </p:sp>
      <p:sp>
        <p:nvSpPr>
          <p:cNvPr id="4" name="TextBox 3"/>
          <p:cNvSpPr txBox="1"/>
          <p:nvPr/>
        </p:nvSpPr>
        <p:spPr>
          <a:xfrm>
            <a:off x="3403888" y="3806176"/>
            <a:ext cx="5336600" cy="1569660"/>
          </a:xfrm>
          <a:prstGeom prst="rect">
            <a:avLst/>
          </a:prstGeom>
          <a:noFill/>
        </p:spPr>
        <p:txBody>
          <a:bodyPr wrap="square" rtlCol="0">
            <a:spAutoFit/>
          </a:bodyPr>
          <a:lstStyle/>
          <a:p>
            <a:r>
              <a:rPr lang="en-GB" sz="3200" dirty="0"/>
              <a:t>‘my future is virgin; everything is allowed to me’ (Sartre, 2003/1943: 88</a:t>
            </a:r>
            <a:r>
              <a:rPr lang="en-GB" sz="3200" dirty="0" smtClean="0"/>
              <a:t>) </a:t>
            </a:r>
            <a:endParaRPr lang="en-GB" sz="3200" dirty="0"/>
          </a:p>
        </p:txBody>
      </p:sp>
      <p:sp>
        <p:nvSpPr>
          <p:cNvPr id="5" name="Right Arrow 4"/>
          <p:cNvSpPr/>
          <p:nvPr/>
        </p:nvSpPr>
        <p:spPr>
          <a:xfrm>
            <a:off x="971600" y="4230966"/>
            <a:ext cx="187220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683568" y="5661248"/>
            <a:ext cx="7632848" cy="1323439"/>
          </a:xfrm>
          <a:prstGeom prst="rect">
            <a:avLst/>
          </a:prstGeom>
          <a:noFill/>
        </p:spPr>
        <p:txBody>
          <a:bodyPr wrap="square" rtlCol="0">
            <a:spAutoFit/>
          </a:bodyPr>
          <a:lstStyle/>
          <a:p>
            <a:pPr algn="r"/>
            <a:r>
              <a:rPr lang="en-GB" sz="2000" dirty="0">
                <a:hlinkClick r:id="rId3"/>
              </a:rPr>
              <a:t>http://movieclips.com/QJzRq-margin-call-movie-be-first-be-smarter-or-cheat</a:t>
            </a:r>
            <a:r>
              <a:rPr lang="en-GB" sz="2000" dirty="0" smtClean="0">
                <a:hlinkClick r:id="rId3"/>
              </a:rPr>
              <a:t>/</a:t>
            </a:r>
            <a:endParaRPr lang="en-GB" sz="2000" dirty="0" smtClean="0"/>
          </a:p>
          <a:p>
            <a:pPr algn="r"/>
            <a:r>
              <a:rPr lang="en-GB" sz="2000" dirty="0" smtClean="0">
                <a:hlinkClick r:id="rId4"/>
              </a:rPr>
              <a:t>http</a:t>
            </a:r>
            <a:r>
              <a:rPr lang="en-GB" sz="2000" dirty="0">
                <a:hlinkClick r:id="rId4"/>
              </a:rPr>
              <a:t>://movieclips.com/EAwXc-margin-call-movie-its-just-money</a:t>
            </a:r>
            <a:r>
              <a:rPr lang="en-GB" sz="2000" dirty="0" smtClean="0">
                <a:hlinkClick r:id="rId4"/>
              </a:rPr>
              <a:t>/</a:t>
            </a:r>
            <a:endParaRPr lang="en-GB" sz="2000" dirty="0" smtClean="0"/>
          </a:p>
          <a:p>
            <a:pPr algn="r"/>
            <a:endParaRPr lang="en-GB" sz="2000" dirty="0"/>
          </a:p>
        </p:txBody>
      </p:sp>
    </p:spTree>
    <p:extLst>
      <p:ext uri="{BB962C8B-B14F-4D97-AF65-F5344CB8AC3E}">
        <p14:creationId xmlns:p14="http://schemas.microsoft.com/office/powerpoint/2010/main" val="37765634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implications for business ethics</a:t>
            </a:r>
            <a:endParaRPr lang="en-GB" dirty="0"/>
          </a:p>
        </p:txBody>
      </p:sp>
      <p:sp>
        <p:nvSpPr>
          <p:cNvPr id="3" name="Content Placeholder 2"/>
          <p:cNvSpPr>
            <a:spLocks noGrp="1"/>
          </p:cNvSpPr>
          <p:nvPr>
            <p:ph idx="1"/>
          </p:nvPr>
        </p:nvSpPr>
        <p:spPr/>
        <p:txBody>
          <a:bodyPr>
            <a:normAutofit fontScale="92500" lnSpcReduction="10000"/>
          </a:bodyPr>
          <a:lstStyle/>
          <a:p>
            <a:pPr marL="0" indent="0">
              <a:buNone/>
            </a:pPr>
            <a:r>
              <a:rPr lang="en-GB" b="1" dirty="0" smtClean="0"/>
              <a:t>ethical accountability</a:t>
            </a:r>
          </a:p>
          <a:p>
            <a:pPr marL="0" indent="0">
              <a:buNone/>
            </a:pPr>
            <a:r>
              <a:rPr lang="en-GB" dirty="0" smtClean="0"/>
              <a:t>businesspeople </a:t>
            </a:r>
            <a:r>
              <a:rPr lang="en-GB" dirty="0"/>
              <a:t>can always be held accountable for the ethical choices that they </a:t>
            </a:r>
            <a:r>
              <a:rPr lang="en-GB" dirty="0" smtClean="0"/>
              <a:t>make </a:t>
            </a:r>
            <a:r>
              <a:rPr lang="en-GB" dirty="0"/>
              <a:t>and the things that they </a:t>
            </a:r>
            <a:r>
              <a:rPr lang="en-GB" dirty="0" smtClean="0"/>
              <a:t>do</a:t>
            </a:r>
          </a:p>
          <a:p>
            <a:pPr marL="0" indent="0">
              <a:buNone/>
            </a:pPr>
            <a:r>
              <a:rPr lang="en-GB" b="1" dirty="0" smtClean="0"/>
              <a:t>encouraging authenticity</a:t>
            </a:r>
          </a:p>
          <a:p>
            <a:pPr marL="0" indent="0">
              <a:buNone/>
            </a:pPr>
            <a:r>
              <a:rPr lang="en-GB" dirty="0" smtClean="0"/>
              <a:t>corporations </a:t>
            </a:r>
            <a:r>
              <a:rPr lang="en-GB" dirty="0"/>
              <a:t>should do what they can to encourage employees to develop their own capacity to make informed ethical judgements, to act on those judgements, and to assume personal responsibility for their actions</a:t>
            </a:r>
          </a:p>
        </p:txBody>
      </p:sp>
    </p:spTree>
    <p:extLst>
      <p:ext uri="{BB962C8B-B14F-4D97-AF65-F5344CB8AC3E}">
        <p14:creationId xmlns:p14="http://schemas.microsoft.com/office/powerpoint/2010/main" val="25055377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451</TotalTime>
  <Words>635</Words>
  <Application>Microsoft Office PowerPoint</Application>
  <PresentationFormat>On-screen Show (4:3)</PresentationFormat>
  <Paragraphs>68</Paragraphs>
  <Slides>12</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Ethics Theory  and  Business Practice</vt:lpstr>
      <vt:lpstr>aims</vt:lpstr>
      <vt:lpstr>one possible response to  ethical relativism</vt:lpstr>
      <vt:lpstr>an alternative response to ethical relativism </vt:lpstr>
      <vt:lpstr>existentialism: celebrating authenticity</vt:lpstr>
      <vt:lpstr>1. freedom</vt:lpstr>
      <vt:lpstr>2. bad faith</vt:lpstr>
      <vt:lpstr>3. authenticity</vt:lpstr>
      <vt:lpstr>implications for business ethics</vt:lpstr>
      <vt:lpstr>theory in practice</vt:lpstr>
      <vt:lpstr>key points</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42</cp:revision>
  <dcterms:created xsi:type="dcterms:W3CDTF">2014-04-08T09:24:31Z</dcterms:created>
  <dcterms:modified xsi:type="dcterms:W3CDTF">2016-08-09T15:54:33Z</dcterms:modified>
</cp:coreProperties>
</file>